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8" r:id="rId12"/>
    <p:sldId id="265" r:id="rId13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62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2310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8030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Constructing Independent Spanning Trees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161613"/>
                </a:solidFill>
                <a:ea typeface="Inter" pitchFamily="34" charset="-122"/>
                <a:cs typeface="Inter" pitchFamily="34" charset="-120"/>
              </a:rPr>
              <a:t>Parallel Algorithm and Scalable Strategy with MPI + OpenMP + METIS Hybrid Parallelization.</a:t>
            </a:r>
            <a:endParaRPr lang="en-US" sz="2400" dirty="0"/>
          </a:p>
        </p:txBody>
      </p:sp>
      <p:sp>
        <p:nvSpPr>
          <p:cNvPr id="5" name="Shape 2"/>
          <p:cNvSpPr/>
          <p:nvPr/>
        </p:nvSpPr>
        <p:spPr>
          <a:xfrm>
            <a:off x="793790" y="53025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793790" y="5285661"/>
            <a:ext cx="171938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b="1" dirty="0">
                <a:solidFill>
                  <a:srgbClr val="161613"/>
                </a:solidFill>
                <a:ea typeface="Inter Bold" pitchFamily="34" charset="-122"/>
                <a:cs typeface="Inter Bold" pitchFamily="34" charset="-120"/>
              </a:rPr>
              <a:t>by </a:t>
            </a:r>
            <a:r>
              <a:rPr lang="en-US" sz="2000" b="1" dirty="0" smtClean="0">
                <a:solidFill>
                  <a:srgbClr val="161613"/>
                </a:solidFill>
                <a:ea typeface="Inter Bold" pitchFamily="34" charset="-122"/>
                <a:cs typeface="Inter Bold" pitchFamily="34" charset="-120"/>
              </a:rPr>
              <a:t>22i-0919, 22i-0913</a:t>
            </a:r>
            <a:endParaRPr 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8682"/>
            <a:ext cx="70781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Performance Expectations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050971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Even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180148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Load Balance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573185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161613"/>
                </a:solidFill>
                <a:ea typeface="Inter" pitchFamily="34" charset="-122"/>
                <a:cs typeface="Inter" pitchFamily="34" charset="-120"/>
              </a:rPr>
              <a:t>METIS ensures even distribution.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4742021" y="2050971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Linear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128498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Parallel Speedup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742021" y="3573185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161613"/>
                </a:solidFill>
                <a:ea typeface="Inter" pitchFamily="34" charset="-122"/>
                <a:cs typeface="Inter" pitchFamily="34" charset="-120"/>
              </a:rPr>
              <a:t>Nearly linear up to the number of partitions.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2767846" y="5092779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Efficient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3154323" y="61245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Memory Efficiency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767846" y="6614993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161613"/>
                </a:solidFill>
                <a:ea typeface="Inter" pitchFamily="34" charset="-122"/>
                <a:cs typeface="Inter" pitchFamily="34" charset="-120"/>
              </a:rPr>
              <a:t>Each node processes only its partition.</a:t>
            </a:r>
            <a:endParaRPr lang="en-US" sz="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31106"/>
            <a:ext cx="70390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161613"/>
                </a:solidFill>
                <a:effectLst/>
                <a:uLnTx/>
                <a:uFillTx/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Impact of Parallel Strategy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280047"/>
            <a:ext cx="7556421" cy="4718447"/>
          </a:xfrm>
          <a:prstGeom prst="roundRect">
            <a:avLst>
              <a:gd name="adj" fmla="val 72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287667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2431375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161613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Metric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4"/>
          <p:cNvSpPr/>
          <p:nvPr/>
        </p:nvSpPr>
        <p:spPr>
          <a:xfrm>
            <a:off x="4802624" y="2431375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161613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Benefit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hape 5"/>
          <p:cNvSpPr/>
          <p:nvPr/>
        </p:nvSpPr>
        <p:spPr>
          <a:xfrm>
            <a:off x="801410" y="2937986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3081695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161613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Computation Speed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802624" y="3081695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161613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Fast due to per-vertex independence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801410" y="3951208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409491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161613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Scalability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802624" y="4094917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161613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Linear growth with cores and nodes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801410" y="4964430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28224" y="510813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161613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Communication Overhead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4802624" y="5108138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161613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Minimized using METIS partitioning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801410" y="5977652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28224" y="612136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161613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Load Balance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4802624" y="6121360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161613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Achieved via graph partitioning techniques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0813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727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Inter" panose="020B0604020202020204" charset="0"/>
                <a:ea typeface="Inter" panose="020B0604020202020204" charset="0"/>
                <a:cs typeface="DM Sans Medium" pitchFamily="34" charset="-120"/>
              </a:rPr>
              <a:t>Conclusion</a:t>
            </a:r>
            <a:endParaRPr lang="en-US" sz="4450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2217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61613"/>
                </a:solidFill>
                <a:ea typeface="Inter" pitchFamily="34" charset="-122"/>
                <a:cs typeface="Inter" pitchFamily="34" charset="-120"/>
              </a:rPr>
              <a:t>Presented a non-recursive, parallel algorithm for ISTs in </a:t>
            </a:r>
            <a:r>
              <a:rPr lang="en-US" sz="2000" dirty="0" err="1" smtClean="0">
                <a:solidFill>
                  <a:srgbClr val="161613"/>
                </a:solidFill>
                <a:ea typeface="Inter" pitchFamily="34" charset="-122"/>
                <a:cs typeface="Inter" pitchFamily="34" charset="-120"/>
              </a:rPr>
              <a:t>B_n</a:t>
            </a:r>
            <a:r>
              <a:rPr lang="en-US" sz="2000" dirty="0">
                <a:solidFill>
                  <a:srgbClr val="161613"/>
                </a:solidFill>
                <a:ea typeface="Inter" pitchFamily="34" charset="-122"/>
                <a:cs typeface="Inter" pitchFamily="34" charset="-120"/>
              </a:rPr>
              <a:t>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6280190" y="383976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61613"/>
                </a:solidFill>
                <a:ea typeface="Inter" pitchFamily="34" charset="-122"/>
                <a:cs typeface="Inter" pitchFamily="34" charset="-120"/>
              </a:rPr>
              <a:t>Hybrid parallel strategy ensures full scalability and fast local computation.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620351" y="5075873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61613"/>
                </a:solidFill>
                <a:ea typeface="Inter" pitchFamily="34" charset="-122"/>
                <a:cs typeface="Inter" pitchFamily="34" charset="-120"/>
              </a:rPr>
              <a:t>This strategy demonstrates how classic graph problems can be scaled to modern HPC environments.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12664440" y="7669530"/>
            <a:ext cx="1828800" cy="434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262670" y="148530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3262670" y="278939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5" name="Text 2"/>
          <p:cNvSpPr/>
          <p:nvPr/>
        </p:nvSpPr>
        <p:spPr>
          <a:xfrm>
            <a:off x="3347740" y="287553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3999786" y="27893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Problem Statement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3999786" y="3279814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61613"/>
                </a:solidFill>
                <a:ea typeface="Inter" pitchFamily="34" charset="-122"/>
                <a:cs typeface="Inter" pitchFamily="34" charset="-120"/>
              </a:rPr>
              <a:t>Need for fault-tolerant and secure communication in networks.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7154347" y="278939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9" name="Text 6"/>
          <p:cNvSpPr/>
          <p:nvPr/>
        </p:nvSpPr>
        <p:spPr>
          <a:xfrm>
            <a:off x="7239417" y="287553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891463" y="2789395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Bubble-Sort Networks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891344" y="3279814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61613"/>
                </a:solidFill>
                <a:ea typeface="Inter" pitchFamily="34" charset="-122"/>
                <a:cs typeface="Inter" pitchFamily="34" charset="-120"/>
              </a:rPr>
              <a:t>Cayley graphs with rich structure suitable for large-scale networks.</a:t>
            </a:r>
            <a:endParaRPr lang="en-US" sz="2000" dirty="0"/>
          </a:p>
        </p:txBody>
      </p:sp>
      <p:sp>
        <p:nvSpPr>
          <p:cNvPr id="12" name="Shape 9"/>
          <p:cNvSpPr/>
          <p:nvPr/>
        </p:nvSpPr>
        <p:spPr>
          <a:xfrm>
            <a:off x="3262670" y="520481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13" name="Text 10"/>
          <p:cNvSpPr/>
          <p:nvPr/>
        </p:nvSpPr>
        <p:spPr>
          <a:xfrm>
            <a:off x="3347740" y="529095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3999786" y="52048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Applications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3999786" y="569523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61613"/>
                </a:solidFill>
                <a:ea typeface="Inter" pitchFamily="34" charset="-122"/>
                <a:cs typeface="Inter" pitchFamily="34" charset="-120"/>
              </a:rPr>
              <a:t>Fault tolerance, secure message distribution, load balancing.</a:t>
            </a:r>
            <a:endParaRPr lang="en-US" sz="2000" dirty="0"/>
          </a:p>
        </p:txBody>
      </p:sp>
      <p:sp>
        <p:nvSpPr>
          <p:cNvPr id="16" name="Rectangle 15"/>
          <p:cNvSpPr/>
          <p:nvPr/>
        </p:nvSpPr>
        <p:spPr>
          <a:xfrm>
            <a:off x="12664440" y="7669530"/>
            <a:ext cx="1828800" cy="434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3413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Bubble-Sort Network </a:t>
            </a:r>
            <a:r>
              <a:rPr lang="en-US" sz="445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B_n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9185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EDEBE3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618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Vertices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1090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61613"/>
                </a:solidFill>
                <a:ea typeface="Inter" pitchFamily="34" charset="-122"/>
                <a:cs typeface="Inter" pitchFamily="34" charset="-120"/>
              </a:rPr>
              <a:t>All permutations of n elements → n! nodes.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4685467" y="339185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EDEBE3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618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Edges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41090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61613"/>
                </a:solidFill>
                <a:ea typeface="Inter" pitchFamily="34" charset="-122"/>
                <a:cs typeface="Inter" pitchFamily="34" charset="-120"/>
              </a:rPr>
              <a:t>Swap adjacent elements → v is connected to v</a:t>
            </a:r>
            <a:r>
              <a:rPr lang="en-US" sz="2000" i="1" dirty="0">
                <a:solidFill>
                  <a:srgbClr val="161613"/>
                </a:solidFill>
                <a:ea typeface="Inter" pitchFamily="34" charset="-122"/>
                <a:cs typeface="Inter" pitchFamily="34" charset="-120"/>
              </a:rPr>
              <a:t>.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793790" y="52885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DEBE3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5153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Properties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005751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61613"/>
                </a:solidFill>
                <a:ea typeface="Inter" pitchFamily="34" charset="-122"/>
                <a:cs typeface="Inter" pitchFamily="34" charset="-120"/>
              </a:rPr>
              <a:t>Vertex-transitive, Diameter: n(n-1)/2, Connectivity: n-1.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19375"/>
            <a:ext cx="64675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Prior Work &amp; Limitations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951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Kao et al. (2019)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4762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61613"/>
                </a:solidFill>
                <a:ea typeface="Inter" pitchFamily="34" charset="-122"/>
                <a:cs typeface="Inter" pitchFamily="34" charset="-120"/>
              </a:rPr>
              <a:t>Recursive algorithm for constructing n-1 ISTs in </a:t>
            </a:r>
            <a:r>
              <a:rPr lang="en-US" sz="2000" dirty="0" err="1" smtClean="0">
                <a:solidFill>
                  <a:srgbClr val="161613"/>
                </a:solidFill>
                <a:ea typeface="Inter" pitchFamily="34" charset="-122"/>
                <a:cs typeface="Inter" pitchFamily="34" charset="-120"/>
              </a:rPr>
              <a:t>B_n</a:t>
            </a:r>
            <a:r>
              <a:rPr lang="en-US" sz="2000" dirty="0">
                <a:solidFill>
                  <a:srgbClr val="161613"/>
                </a:solidFill>
                <a:ea typeface="Inter" pitchFamily="34" charset="-122"/>
                <a:cs typeface="Inter" pitchFamily="34" charset="-120"/>
              </a:rPr>
              <a:t>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61613"/>
                </a:solidFill>
                <a:ea typeface="Inter" pitchFamily="34" charset="-122"/>
                <a:cs typeface="Inter" pitchFamily="34" charset="-120"/>
              </a:rPr>
              <a:t>Optimal in amortized complexity.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599521" y="38951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Limitation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4762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61613"/>
                </a:solidFill>
                <a:ea typeface="Inter" pitchFamily="34" charset="-122"/>
                <a:cs typeface="Inter" pitchFamily="34" charset="-120"/>
              </a:rPr>
              <a:t>Recursive → hard to parallelize.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61613"/>
                </a:solidFill>
                <a:ea typeface="Inter" pitchFamily="34" charset="-122"/>
                <a:cs typeface="Inter" pitchFamily="34" charset="-120"/>
              </a:rPr>
              <a:t>No parallel construction approach existed.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12664440" y="7669530"/>
            <a:ext cx="1828800" cy="434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368819" y="23486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Contributions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901" y="339756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575901" y="4191357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Non-recursive Algorithm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015" y="3397568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208015" y="4191357"/>
            <a:ext cx="22920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Fully Parallelizable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0249" y="3397568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8840249" y="4191357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Optimal Time Complexity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3575901" y="51551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61613"/>
                </a:solidFill>
                <a:ea typeface="Inter" pitchFamily="34" charset="-122"/>
                <a:cs typeface="Inter" pitchFamily="34" charset="-120"/>
              </a:rPr>
              <a:t>Constant time parent computation per vertex. Asymptotically optimal. Proved via exhaustive rule-based path structure.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12664440" y="7669530"/>
            <a:ext cx="1828800" cy="434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3944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Proposed Algorithm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2443401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670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Inputs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16063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61613"/>
                </a:solidFill>
                <a:ea typeface="Inter" pitchFamily="34" charset="-122"/>
                <a:cs typeface="Inter" pitchFamily="34" charset="-120"/>
              </a:rPr>
              <a:t>Vertex v, tree index t, dimension n.</a:t>
            </a:r>
            <a:endParaRPr lang="en-US" sz="2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804285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Strategy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52151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61613"/>
                </a:solidFill>
                <a:ea typeface="Inter" pitchFamily="34" charset="-122"/>
                <a:cs typeface="Inter" pitchFamily="34" charset="-120"/>
              </a:rPr>
              <a:t>Determine parent based on local rules.</a:t>
            </a:r>
            <a:endParaRPr lang="en-US" sz="20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5165169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391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5882402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61613"/>
                </a:solidFill>
                <a:ea typeface="Inter" pitchFamily="34" charset="-122"/>
                <a:cs typeface="Inter" pitchFamily="34" charset="-120"/>
              </a:rPr>
              <a:t>Parent can be computed independently and in constant time.</a:t>
            </a:r>
            <a:endParaRPr lang="en-US" sz="2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486400" cy="814589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2664440" y="7669530"/>
            <a:ext cx="1828800" cy="434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22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Example on B4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330" y="3574494"/>
            <a:ext cx="7825621" cy="78256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582239" y="5780723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30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330" y="3574494"/>
            <a:ext cx="7825621" cy="78256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23748" y="4313396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3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330" y="3574494"/>
            <a:ext cx="7825621" cy="78256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665137" y="5780723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3000" dirty="0"/>
          </a:p>
        </p:txBody>
      </p:sp>
      <p:sp>
        <p:nvSpPr>
          <p:cNvPr id="9" name="Text 4"/>
          <p:cNvSpPr/>
          <p:nvPr/>
        </p:nvSpPr>
        <p:spPr>
          <a:xfrm>
            <a:off x="1698903" y="3441263"/>
            <a:ext cx="23105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Nodes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1698903" y="3931682"/>
            <a:ext cx="231052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161613"/>
                </a:solidFill>
                <a:ea typeface="Inter" pitchFamily="34" charset="-122"/>
                <a:cs typeface="Inter" pitchFamily="34" charset="-120"/>
              </a:rPr>
              <a:t>1234, 2134, 1324, etc.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5897523" y="19046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Parents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5254704" y="2395061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161613"/>
                </a:solidFill>
                <a:ea typeface="Inter" pitchFamily="34" charset="-122"/>
                <a:cs typeface="Inter" pitchFamily="34" charset="-120"/>
              </a:rPr>
              <a:t>Algorithm determines parents for 3 trees rooted at 1234.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10358438" y="34412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Reference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990773" y="3931682"/>
            <a:ext cx="35706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161613"/>
                </a:solidFill>
                <a:ea typeface="Inter" pitchFamily="34" charset="-122"/>
                <a:cs typeface="Inter" pitchFamily="34" charset="-120"/>
              </a:rPr>
              <a:t>Table 1 and Fig. 3 from the paper.</a:t>
            </a:r>
            <a:endParaRPr lang="en-US" sz="2000" dirty="0"/>
          </a:p>
        </p:txBody>
      </p:sp>
      <p:sp>
        <p:nvSpPr>
          <p:cNvPr id="15" name="Rectangle 14"/>
          <p:cNvSpPr/>
          <p:nvPr/>
        </p:nvSpPr>
        <p:spPr>
          <a:xfrm>
            <a:off x="12664440" y="7669530"/>
            <a:ext cx="1828800" cy="434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39" y="996300"/>
            <a:ext cx="6419945" cy="6100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5784" y="1707334"/>
            <a:ext cx="6862684" cy="467798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664440" y="7669530"/>
            <a:ext cx="1828800" cy="434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98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0739"/>
            <a:ext cx="61987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Step-by-Step Strategy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13146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EDEBE3"/>
          </a:solidFill>
          <a:ln/>
        </p:spPr>
      </p:sp>
      <p:sp>
        <p:nvSpPr>
          <p:cNvPr id="4" name="Text 2"/>
          <p:cNvSpPr/>
          <p:nvPr/>
        </p:nvSpPr>
        <p:spPr>
          <a:xfrm>
            <a:off x="1721167" y="2767251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3194328" y="25399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METIS: Partitioning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030379"/>
            <a:ext cx="42185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61613"/>
                </a:solidFill>
                <a:ea typeface="Inter" pitchFamily="34" charset="-122"/>
                <a:cs typeface="Inter" pitchFamily="34" charset="-120"/>
              </a:rPr>
              <a:t>Partition Bn into P balanced subgraphs.</a:t>
            </a:r>
            <a:endParaRPr lang="en-US" sz="2000" dirty="0"/>
          </a:p>
        </p:txBody>
      </p:sp>
      <p:sp>
        <p:nvSpPr>
          <p:cNvPr id="7" name="Shape 5"/>
          <p:cNvSpPr/>
          <p:nvPr/>
        </p:nvSpPr>
        <p:spPr>
          <a:xfrm>
            <a:off x="3080861" y="3604855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D3D1C9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733443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EDEBE3"/>
          </a:solidFill>
          <a:ln/>
        </p:spPr>
      </p:sp>
      <p:sp>
        <p:nvSpPr>
          <p:cNvPr id="9" name="Text 7"/>
          <p:cNvSpPr/>
          <p:nvPr/>
        </p:nvSpPr>
        <p:spPr>
          <a:xfrm>
            <a:off x="2808089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5368171" y="39602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MPI: Inter-Node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450675"/>
            <a:ext cx="59352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61613"/>
                </a:solidFill>
                <a:ea typeface="Inter" pitchFamily="34" charset="-122"/>
                <a:cs typeface="Inter" pitchFamily="34" charset="-120"/>
              </a:rPr>
              <a:t>Tree root distribution, boundary node parent resolution.</a:t>
            </a:r>
            <a:endParaRPr lang="en-US" sz="2000" dirty="0"/>
          </a:p>
        </p:txBody>
      </p:sp>
      <p:sp>
        <p:nvSpPr>
          <p:cNvPr id="12" name="Shape 10"/>
          <p:cNvSpPr/>
          <p:nvPr/>
        </p:nvSpPr>
        <p:spPr>
          <a:xfrm>
            <a:off x="5254704" y="5025152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D3D1C9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153739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EDEBE3"/>
          </a:solidFill>
          <a:ln/>
        </p:spPr>
      </p:sp>
      <p:sp>
        <p:nvSpPr>
          <p:cNvPr id="14" name="Text 12"/>
          <p:cNvSpPr/>
          <p:nvPr/>
        </p:nvSpPr>
        <p:spPr>
          <a:xfrm>
            <a:off x="3895011" y="560784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7542014" y="53805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OpenMP: Intra-Node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5870972"/>
            <a:ext cx="35173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61613"/>
                </a:solidFill>
                <a:ea typeface="Inter" pitchFamily="34" charset="-122"/>
                <a:cs typeface="Inter" pitchFamily="34" charset="-120"/>
              </a:rPr>
              <a:t>Each vertex handled by a thread.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793790" y="67158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61613"/>
                </a:solidFill>
                <a:ea typeface="Inter" pitchFamily="34" charset="-122"/>
                <a:cs typeface="Inter" pitchFamily="34" charset="-120"/>
              </a:rPr>
              <a:t>Scalable across clusters and multicore systems</a:t>
            </a:r>
            <a:r>
              <a:rPr lang="en-US" sz="2000" dirty="0" smtClean="0">
                <a:solidFill>
                  <a:srgbClr val="161613"/>
                </a:solidFill>
                <a:ea typeface="Inter" pitchFamily="34" charset="-122"/>
                <a:cs typeface="Inter" pitchFamily="34" charset="-120"/>
              </a:rPr>
              <a:t>. </a:t>
            </a:r>
            <a:r>
              <a:rPr lang="en-US" sz="2000" dirty="0">
                <a:solidFill>
                  <a:srgbClr val="161613"/>
                </a:solidFill>
                <a:ea typeface="Inter" pitchFamily="34" charset="-122"/>
                <a:cs typeface="Inter" pitchFamily="34" charset="-120"/>
              </a:rPr>
              <a:t>P</a:t>
            </a:r>
            <a:r>
              <a:rPr lang="en-US" sz="2000" dirty="0" smtClean="0">
                <a:solidFill>
                  <a:srgbClr val="161613"/>
                </a:solidFill>
                <a:ea typeface="Inter" pitchFamily="34" charset="-122"/>
                <a:cs typeface="Inter" pitchFamily="34" charset="-120"/>
              </a:rPr>
              <a:t>arallel </a:t>
            </a:r>
            <a:r>
              <a:rPr lang="en-US" sz="2000" dirty="0">
                <a:solidFill>
                  <a:srgbClr val="161613"/>
                </a:solidFill>
                <a:ea typeface="Inter" pitchFamily="34" charset="-122"/>
                <a:cs typeface="Inter" pitchFamily="34" charset="-120"/>
              </a:rPr>
              <a:t>at vertex level.</a:t>
            </a:r>
            <a:endParaRPr lang="en-US" sz="2000" dirty="0"/>
          </a:p>
        </p:txBody>
      </p:sp>
      <p:sp>
        <p:nvSpPr>
          <p:cNvPr id="18" name="Rectangle 17"/>
          <p:cNvSpPr/>
          <p:nvPr/>
        </p:nvSpPr>
        <p:spPr>
          <a:xfrm>
            <a:off x="12664440" y="7669530"/>
            <a:ext cx="1828800" cy="434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395</Words>
  <Application>Microsoft Office PowerPoint</Application>
  <PresentationFormat>Custom</PresentationFormat>
  <Paragraphs>96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DM Sans Medium</vt:lpstr>
      <vt:lpstr>Inter</vt:lpstr>
      <vt:lpstr>Arial</vt:lpstr>
      <vt:lpstr>Calibri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Hp</cp:lastModifiedBy>
  <cp:revision>8</cp:revision>
  <dcterms:created xsi:type="dcterms:W3CDTF">2025-04-20T16:33:38Z</dcterms:created>
  <dcterms:modified xsi:type="dcterms:W3CDTF">2025-04-20T17:16:12Z</dcterms:modified>
</cp:coreProperties>
</file>